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76" r:id="rId6"/>
    <p:sldId id="277" r:id="rId7"/>
    <p:sldId id="263" r:id="rId8"/>
    <p:sldId id="265" r:id="rId9"/>
    <p:sldId id="264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75" autoAdjust="0"/>
  </p:normalViewPr>
  <p:slideViewPr>
    <p:cSldViewPr>
      <p:cViewPr>
        <p:scale>
          <a:sx n="100" d="100"/>
          <a:sy n="100" d="100"/>
        </p:scale>
        <p:origin x="-13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E856-2AAC-4A70-8B16-3DFEF6B8415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CE9-B5EB-4234-8115-D8CAD417FD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2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0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8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8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69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5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49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49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7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8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1465-E538-48AB-B31C-63C23DDE3D3F}" type="datetimeFigureOut">
              <a:rPr lang="sl-SI" smtClean="0"/>
              <a:t>17.5.2018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42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klad-kadri.si/si/stipendije/kadrovske-stipendij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ra-giz.si/" TargetMode="External"/><Relationship Id="rId5" Type="http://schemas.openxmlformats.org/officeDocument/2006/relationships/hyperlink" Target="http://www.sklad-kadri.si/si/izmenjevalnica/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klad-kadri.si/si/stipendije/zois/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49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Roditeljski sestanek </a:t>
            </a:r>
            <a:br>
              <a:rPr lang="sl-SI" sz="4900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9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9. razred</a:t>
            </a:r>
            <a: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/>
            </a:r>
            <a:b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maj 2018</a:t>
            </a: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4032448" cy="1080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OŠ Primoža Trubarja Laško</a:t>
            </a:r>
          </a:p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Šolska svetovalna služba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-243408"/>
            <a:ext cx="685165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Postopek vpisa v SŠ</a:t>
            </a:r>
            <a:endParaRPr lang="sl-SI" dirty="0">
              <a:solidFill>
                <a:srgbClr val="F030BE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66232"/>
              </p:ext>
            </p:extLst>
          </p:nvPr>
        </p:nvGraphicFramePr>
        <p:xfrm>
          <a:off x="0" y="495834"/>
          <a:ext cx="9252520" cy="633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4729"/>
                <a:gridCol w="2757791"/>
              </a:tblGrid>
              <a:tr h="369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Razdelitev zaključnih spričeval učencem 9. razredov 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030BE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15. 6. 2018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231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Objava omejitev vpisa (internet)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31.5.2018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308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Obveščanje učencev o omejitvi vpisa (po pošti)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6.6.2018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1225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PRINAŠANJE DOKUMENTOV (spričevalo) za VPIS na srednje šole ter VPIS na šolah brez omejitve.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POZABITE NA OSEBNI DOKUMENT!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19. 6. 2017 do 22</a:t>
                      </a: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6. 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312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Vpis oz. izvedba 1. kroga izbirnega postopka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 19.6  do 22.6.2018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1225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Objava spodnjih mej 1. kroga izbirnega postopka na Internetu ter objava rezultatov 1. kroga in seznanitev kandidatov, ki niso bili uspešni z možnostmi v 2. krogu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22.6. 2018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404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Prijava kandidatov za 2. krog izbirnega postopka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27. 6. 2018 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3378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Objava rezultatov 2. kroga izbirnega postopka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29. 6. 2018   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415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Vpis kandidatov, ki so bili uspešni v 2. krogu izbirnega postopka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5. 7. 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3484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Objava prostih mest za vpis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6. 7. 2018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  <a:tr h="471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Vpis na srednjih šolah, ki imajo še prosta mesta</a:t>
                      </a:r>
                      <a:endParaRPr kumimoji="0" lang="sl-SI" altLang="sl-SI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briola" panose="04040605051002020D02" pitchFamily="82" charset="0"/>
                      </a:endParaRPr>
                    </a:p>
                  </a:txBody>
                  <a:tcPr marL="91436" marR="91436" marT="45714" marB="45714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31. 8. 2018</a:t>
                      </a:r>
                    </a:p>
                  </a:txBody>
                  <a:tcPr marL="91436" marR="91436" marT="45714" marB="45714" horzOverflow="overflow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Štipendije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KADROVSKE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DRŽAVNE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</a:p>
          <a:p>
            <a:pPr marL="285750" indent="-285750" algn="l">
              <a:buFontTx/>
              <a:buChar char="-"/>
            </a:pP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ZOISOVE,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štipendije 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za DEFICITARNE POKLICE,</a:t>
            </a:r>
          </a:p>
          <a:p>
            <a:pPr marL="285750" indent="-285750" algn="l">
              <a:buFontTx/>
              <a:buChar char="-"/>
            </a:pPr>
            <a:r>
              <a:rPr lang="pl-PL" b="1" dirty="0">
                <a:solidFill>
                  <a:srgbClr val="7030A0"/>
                </a:solidFill>
                <a:latin typeface="Gabriola" panose="04040605051002020D02" pitchFamily="82" charset="0"/>
              </a:rPr>
              <a:t>štipendije za SLOVENCE v ZAMEJSTVU in po svetu,</a:t>
            </a:r>
          </a:p>
          <a:p>
            <a:pPr marL="285750" indent="-285750" algn="l">
              <a:buFontTx/>
              <a:buChar char="-"/>
            </a:pPr>
            <a:r>
              <a:rPr lang="pl-PL" b="1" dirty="0">
                <a:solidFill>
                  <a:srgbClr val="7030A0"/>
                </a:solidFill>
                <a:latin typeface="Gabriola" panose="04040605051002020D02" pitchFamily="82" charset="0"/>
              </a:rPr>
              <a:t>štipendije Ad FUTURA (spodbujanje mednarodnega izobraževanja)</a:t>
            </a:r>
            <a:endParaRPr lang="sl-SI" b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3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Kadrovske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" y="980728"/>
            <a:ext cx="9134122" cy="5877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l-SI" altLang="sl-SI" sz="9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dijak </a:t>
            </a:r>
            <a:r>
              <a:rPr lang="sl-SI" altLang="sl-SI" sz="104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pridobi štipendijo z namenom, da se po zaključenem izobraževanju zaposli pri delodajalcu, za katerega potrebe je bil 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sofinanciran- OBVEZNOST ZAPOSLITVE pri štipenditorju</a:t>
            </a:r>
          </a:p>
          <a:p>
            <a:pPr algn="l"/>
            <a:r>
              <a:rPr lang="sl-SI" sz="10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v </a:t>
            </a:r>
            <a:r>
              <a:rPr lang="sl-SI" sz="10400" b="1" dirty="0">
                <a:solidFill>
                  <a:schemeClr val="tx1"/>
                </a:solidFill>
                <a:latin typeface="Gabriola" panose="04040605051002020D02" pitchFamily="82" charset="0"/>
              </a:rPr>
              <a:t>povprečju NAJVIŠJE 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med vsemi vrstami štipendij,</a:t>
            </a:r>
          </a:p>
          <a:p>
            <a:pPr algn="l"/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zagotavljajo 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takojšnjo PRVO ZAPOSLITEV po končanem šolanju,</a:t>
            </a:r>
          </a:p>
          <a:p>
            <a:pPr algn="l"/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Podeljujejo 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jih </a:t>
            </a:r>
            <a:r>
              <a:rPr lang="sl-SI" sz="10400" b="1" u="dbl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DELODAJALCI</a:t>
            </a:r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:</a:t>
            </a:r>
            <a:endParaRPr lang="sl-SI" sz="104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0400" b="1" dirty="0" err="1">
                <a:solidFill>
                  <a:schemeClr val="tx1"/>
                </a:solidFill>
                <a:latin typeface="Gabriola" panose="04040605051002020D02" pitchFamily="82" charset="0"/>
              </a:rPr>
              <a:t>Izmenjevalnice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 na spletni strani sklada (</a:t>
            </a:r>
            <a:r>
              <a:rPr lang="sl-SI" sz="10400" dirty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http://</a:t>
            </a:r>
            <a:r>
              <a:rPr lang="sl-SI" sz="10400" dirty="0" smtClean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www.sklad-kadri.si/si/izmenjevalnica/</a:t>
            </a:r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), 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kjer lahko delodajalci oddajo svoje potrebe po kadrovskih štipendistih za posamezno šolsko/študijsko leto;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na </a:t>
            </a:r>
            <a:r>
              <a:rPr lang="sl-SI" sz="10400" b="1" dirty="0">
                <a:solidFill>
                  <a:schemeClr val="tx1"/>
                </a:solidFill>
                <a:latin typeface="Gabriola" panose="04040605051002020D02" pitchFamily="82" charset="0"/>
              </a:rPr>
              <a:t>spletnih straneh </a:t>
            </a:r>
            <a:r>
              <a:rPr lang="sl-SI" sz="10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RRA (regionalne razvojne agencije)</a:t>
            </a:r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</a:t>
            </a:r>
            <a:r>
              <a:rPr lang="sl-SI" sz="10400" dirty="0">
                <a:solidFill>
                  <a:schemeClr val="tx1"/>
                </a:solidFill>
                <a:latin typeface="Gabriola" panose="04040605051002020D02" pitchFamily="82" charset="0"/>
              </a:rPr>
              <a:t>kjer objavljajo zbrane potrebe delodajalcev po štipendistih (</a:t>
            </a:r>
            <a:r>
              <a:rPr lang="sl-SI" sz="10400" dirty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http://www.rra-giz.si</a:t>
            </a:r>
            <a:r>
              <a:rPr lang="sl-SI" sz="10400" dirty="0" smtClean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/</a:t>
            </a:r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);</a:t>
            </a:r>
            <a:endParaRPr lang="sl-SI" sz="104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0400" b="1" dirty="0">
                <a:solidFill>
                  <a:schemeClr val="tx1"/>
                </a:solidFill>
                <a:latin typeface="Gabriola" panose="04040605051002020D02" pitchFamily="82" charset="0"/>
              </a:rPr>
              <a:t>objave </a:t>
            </a:r>
            <a:r>
              <a:rPr lang="sl-SI" sz="10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delodajalcev </a:t>
            </a:r>
            <a:r>
              <a:rPr lang="sl-SI" sz="10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(internetni oglasi, splet, javna občila)</a:t>
            </a:r>
            <a:endParaRPr lang="sl-SI" sz="104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l"/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skupni </a:t>
            </a:r>
            <a:r>
              <a:rPr lang="sl-SI" altLang="sl-SI" sz="104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razpis kadrovskih štipendij za posamezno šolsko leto vsako leto objavi Javni 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štipendijski, razvojni, invalidski in preživninski sklad </a:t>
            </a:r>
            <a:r>
              <a:rPr lang="sl-SI" altLang="sl-SI" sz="104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RS 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</a:t>
            </a:r>
            <a:r>
              <a:rPr lang="sl-SI" altLang="sl-SI" sz="104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://www.sklad-kadri.si/si/stipendije/kadrovske-stipendije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sl-SI" altLang="sl-SI" sz="104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l"/>
            <a:endParaRPr lang="sl-SI" sz="9600" dirty="0"/>
          </a:p>
        </p:txBody>
      </p:sp>
    </p:spTree>
    <p:extLst>
      <p:ext uri="{BB962C8B-B14F-4D97-AF65-F5344CB8AC3E}">
        <p14:creationId xmlns:p14="http://schemas.microsoft.com/office/powerpoint/2010/main" val="838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Državne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in študentom, ki se izobražujejo in izhajajo iz socialno šibkejših družin (materialni položaj družine).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</a:t>
            </a:r>
            <a:r>
              <a:rPr lang="sl-SI" sz="2800" dirty="0"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uveljavljanje pravic iz javnih sredstev. Oddate jo na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CENTRU za SOCIALNO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 .</a:t>
            </a:r>
            <a:endParaRPr lang="sl-SI" sz="28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u="dbl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ODDAJO vloge: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mesec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AVGUST</a:t>
            </a:r>
            <a:endParaRPr lang="sl-SI" sz="2800" b="1" u="dbl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štipendije:</a:t>
            </a: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t="52910" r="19804" b="15079"/>
          <a:stretch/>
        </p:blipFill>
        <p:spPr bwMode="auto">
          <a:xfrm>
            <a:off x="2843806" y="3501008"/>
            <a:ext cx="6146299" cy="2880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19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Zoisove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655"/>
            <a:ext cx="7992888" cy="5805264"/>
          </a:xfrm>
        </p:spPr>
        <p:txBody>
          <a:bodyPr>
            <a:normAutofit fontScale="92500" lnSpcReduction="10000"/>
          </a:bodyPr>
          <a:lstStyle/>
          <a:p>
            <a:pPr algn="l"/>
            <a:endParaRPr lang="sl-SI" altLang="sl-SI" sz="3600" b="1" i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kot spodbuda za doseganje izjemnih dosežkov </a:t>
            </a:r>
            <a:endParaRPr lang="sl-SI" sz="2800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dodelitev Zoisove štipendije (Javni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štipendijski, razvojni, invalidski in preživninski sklad RS)</a:t>
            </a:r>
            <a:endParaRPr lang="sl-SI" sz="28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za vložitev vloge in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o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bjava </a:t>
            </a:r>
            <a:r>
              <a:rPr lang="sl-SI" sz="2800" b="1" u="sng" dirty="0" smtClean="0">
                <a:solidFill>
                  <a:srgbClr val="7030A0"/>
                </a:solidFill>
                <a:latin typeface="Gabriola" panose="04040605051002020D02" pitchFamily="82" charset="0"/>
              </a:rPr>
              <a:t>JAVNEGA RAZPISA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(je </a:t>
            </a:r>
            <a:r>
              <a:rPr lang="sl-SI" sz="2800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obljavljeno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 najkasneje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do konca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junija) na spletni strani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  <a:hlinkClick r:id="rId5"/>
              </a:rPr>
              <a:t>http://www.sklad-kadri.si/si/stipendije/zois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  <a:hlinkClick r:id="rId5"/>
              </a:rPr>
              <a:t>/</a:t>
            </a:r>
            <a:endParaRPr lang="sl-SI" sz="28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POGOJI</a:t>
            </a:r>
            <a:r>
              <a:rPr lang="sl-SI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za pridobitev: </a:t>
            </a:r>
          </a:p>
          <a:p>
            <a:pPr lvl="1" algn="l"/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v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zaključnem razredu OŠ POVPREČNA ocena najmanj </a:t>
            </a:r>
            <a:r>
              <a:rPr lang="sl-SI" b="1" dirty="0">
                <a:solidFill>
                  <a:schemeClr val="tx1"/>
                </a:solidFill>
                <a:latin typeface="Gabriola" panose="04040605051002020D02" pitchFamily="82" charset="0"/>
              </a:rPr>
              <a:t>4,70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(VSE ocene 9. razreda OŠ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),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/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je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dosegel </a:t>
            </a:r>
            <a:r>
              <a:rPr lang="sl-SI" b="1" dirty="0">
                <a:solidFill>
                  <a:schemeClr val="tx1"/>
                </a:solidFill>
                <a:latin typeface="Gabriola" panose="04040605051002020D02" pitchFamily="82" charset="0"/>
              </a:rPr>
              <a:t>IZJEMEN DOSEŽEK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zlata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ali srebrna priznanja iz znanja na državnih tekmovanjih,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…):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se lahko UVLJAVLJA le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1x.</a:t>
            </a:r>
          </a:p>
          <a:p>
            <a:pPr lvl="1" algn="l"/>
            <a:r>
              <a:rPr lang="sl-SI" alt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VIŠINA: </a:t>
            </a:r>
            <a:endParaRPr lang="sl-SI" altLang="sl-SI" b="1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6"/>
          <a:srcRect l="25299" t="57937" r="34852" b="14550"/>
          <a:stretch/>
        </p:blipFill>
        <p:spPr bwMode="auto">
          <a:xfrm>
            <a:off x="2051720" y="5134669"/>
            <a:ext cx="4028083" cy="170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792485"/>
            <a:ext cx="7992888" cy="580526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dijakom, ki se izobražujejo na ravneh izobraževanja opredeljena v politiki štipendiranja</a:t>
            </a:r>
          </a:p>
          <a:p>
            <a:pPr algn="l"/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Štipendijo bodo lahko pridobili </a:t>
            </a:r>
            <a:r>
              <a:rPr lang="sl-SI" b="1" dirty="0">
                <a:solidFill>
                  <a:schemeClr val="tx1"/>
                </a:solidFill>
                <a:latin typeface="Gabriola" panose="04040605051002020D02" pitchFamily="82" charset="0"/>
              </a:rPr>
              <a:t>dijaki 1. letnikov izobraževalnih programov srednjega poklicnega izobraževanja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, ki so navedeni v RAZPISU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.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MERILA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 za dodelitev (v primeru prevelikega števila vlog):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višja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povprečna ocena v zaključnem razredu osnovne šole,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višja povprečna ocena izbirnih predmetov v zaključnem razredu osnovne šole.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za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vložitev vloge: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JAVNI RAZPIS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(od 15.06.2017 do 20.09.2017)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za dodelitev štipendije za deficitarne poklice (SKLAD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100 EUR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5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2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08964"/>
            <a:ext cx="3888432" cy="4944372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Razpis </a:t>
            </a:r>
            <a:r>
              <a:rPr lang="sl-SI" sz="2800" b="1" u="dbl" dirty="0">
                <a:solidFill>
                  <a:srgbClr val="F030BE"/>
                </a:solidFill>
                <a:latin typeface="Gabriola" panose="04040605051002020D02" pitchFamily="82" charset="0"/>
              </a:rPr>
              <a:t>programov za šolsko leto </a:t>
            </a:r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2018/2019:</a:t>
            </a:r>
            <a:endParaRPr lang="sl-SI" sz="2800" b="1" u="dbl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kamnosek,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mehatronik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operater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izdelovalec kov. konstrukcij,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inštalater strojnih inštalacij,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oblikovalec kovin orodjar,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elektrikar,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avtokaroserist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slaščičar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, </a:t>
            </a:r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/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4355976" y="1556792"/>
            <a:ext cx="4680520" cy="5112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tapetnik,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mizar,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zidar,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klepar-krovec,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izvajalec </a:t>
            </a:r>
            <a:r>
              <a:rPr lang="sl-SI" sz="24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suhomontažne</a:t>
            </a:r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gradnje,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slikopleskar-črkoslikar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pečar,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gozdar,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dimnikar,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steklar.</a:t>
            </a: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0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580526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Prejemanje 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NE vpliva na višino otroškega dodatka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ne vpliva na višino plačila dohodnine.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Deficitarna štipendija se lahko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dodeli hkrati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z drugimi štipendijami,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razen s kadrovsko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Objava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RAZPISA konec januarja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vsako leto.</a:t>
            </a: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0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0616" y="1700808"/>
            <a:ext cx="7992888" cy="4033093"/>
          </a:xfrm>
        </p:spPr>
        <p:txBody>
          <a:bodyPr>
            <a:normAutofit/>
          </a:bodyPr>
          <a:lstStyle/>
          <a:p>
            <a:r>
              <a:rPr lang="sl-SI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»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Dajmo vsem svojim otrokom sidro vere,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>
                <a:solidFill>
                  <a:srgbClr val="7030A0"/>
                </a:solidFill>
                <a:latin typeface="Gabriola" panose="04040605051002020D02" pitchFamily="82" charset="0"/>
              </a:rPr>
              <a:t>k</a:t>
            </a:r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rmilo upanja, jadra znanja  in vesla družine.</a:t>
            </a:r>
            <a:endParaRPr lang="sl-SI" sz="3600" b="1" i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S tem si bodo pomagali, </a:t>
            </a:r>
          </a:p>
          <a:p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ko bo morje  življenja razburkal vihar.</a:t>
            </a: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(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Marian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 Wright  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Edelman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)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47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111399"/>
            <a:ext cx="7992888" cy="5805264"/>
          </a:xfrm>
        </p:spPr>
        <p:txBody>
          <a:bodyPr>
            <a:normAutofit/>
          </a:bodyPr>
          <a:lstStyle/>
          <a:p>
            <a:endParaRPr lang="sl-SI" dirty="0">
              <a:latin typeface="Gabriola" panose="04040605051002020D02" pitchFamily="82" charset="0"/>
            </a:endParaRPr>
          </a:p>
          <a:p>
            <a:r>
              <a:rPr lang="sl-SI" sz="4000" b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Hvala za vašo pozornost.</a:t>
            </a:r>
          </a:p>
          <a:p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02061"/>
            <a:ext cx="204826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SŠ: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 fontScale="92500" lnSpcReduction="10000"/>
          </a:bodyPr>
          <a:lstStyle/>
          <a:p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Stanje prijav po 10. maju – po koncu prenosov:</a:t>
            </a:r>
          </a:p>
          <a:p>
            <a:pPr algn="l"/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Celje-Center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(112 mest/122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146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(omejitev 158 točk, NPZ 137)</a:t>
            </a:r>
            <a:endParaRPr lang="sl-SI" altLang="sl-SI" dirty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Predšolska vzgoja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(84 mest/96 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110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(omejitev 131 točk, NPZ 115)</a:t>
            </a:r>
            <a:endParaRPr lang="sl-SI" altLang="sl-SI" dirty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</a:t>
            </a:r>
            <a:r>
              <a:rPr lang="sl-SI" altLang="sl-SI" b="1" u="sng" dirty="0" err="1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 – Lik. smer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mest/33 vpisanih  -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34 (omejitev 148 točk)</a:t>
            </a: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gimnazija v Celju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(140 mest/171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bilo omejitve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Gimnazija, športni oddelek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(18 mest/23 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bilo omejitve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Klasična gimnazija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mest/32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bilo omejitve</a:t>
            </a:r>
            <a:r>
              <a:rPr lang="sl-SI" altLang="sl-SI" dirty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sz="2800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1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SŠ: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zdravstvena šola Celje</a:t>
            </a:r>
            <a:endParaRPr lang="sl-SI" altLang="sl-SI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Kozmetični tehnik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mest/63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86 ( 131 točk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-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strojništvo in </a:t>
            </a:r>
            <a:r>
              <a:rPr lang="sl-SI" altLang="sl-SI" b="1" i="1" u="sng" dirty="0" err="1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mehatroniko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altLang="sl-SI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medije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Strojni tehnik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mest/62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bilo omejitve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err="1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operater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mest/32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29 (98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točk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Medijski tehnik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mest/65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69( 124 točk, NPZ 94)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</a:t>
            </a:r>
            <a:r>
              <a:rPr lang="sl-SI" altLang="sl-SI" b="1" u="sng" dirty="0" err="1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mehatronike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mest/35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39 (140 točk)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Inštalater strojnih inštalacij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mest/28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bilo omejitve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8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Celje –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kemijo, elektrotehniko in računalništvo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Elektrikar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mest/32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 bilo omejitve</a:t>
            </a:r>
            <a:r>
              <a:rPr lang="sl-SI" altLang="sl-SI" dirty="0" smtClean="0">
                <a:solidFill>
                  <a:srgbClr val="AB699D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računalništva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mest/57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93(136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točk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sz="36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sz="3600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– </a:t>
            </a:r>
            <a:r>
              <a:rPr lang="sl-SI" altLang="sl-SI" sz="3600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storitvene dejavnosti in logistiko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Logistični tehnik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mest/30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bilo omejitve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Preoblikovalec tekstilij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(16 mest/20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ni bilo omejitev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sl-SI" altLang="sl-SI" sz="3600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</a:t>
            </a:r>
            <a:r>
              <a:rPr lang="sl-SI" altLang="sl-SI" sz="36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Šentjur– </a:t>
            </a:r>
            <a:r>
              <a:rPr lang="sl-SI" altLang="sl-SI" sz="3600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</a:t>
            </a:r>
            <a:r>
              <a:rPr lang="sl-SI" altLang="sl-SI" sz="3600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poklicna in strokovna šola</a:t>
            </a:r>
            <a:endParaRPr lang="sl-SI" altLang="sl-SI" sz="3600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Veterinarski tehnik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mest/33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NOV 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28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Celje – </a:t>
            </a:r>
            <a:r>
              <a:rPr lang="sl-SI" altLang="sl-SI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Lava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(84 mest/88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 bilo omejitve</a:t>
            </a:r>
            <a:r>
              <a:rPr lang="sl-SI" altLang="sl-SI" dirty="0" smtClean="0">
                <a:solidFill>
                  <a:srgbClr val="AB699D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Tehniška gimnazija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mest/30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vpisanih – </a:t>
            </a:r>
            <a:r>
              <a:rPr lang="sl-SI" altLang="sl-SI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lani </a:t>
            </a:r>
            <a:r>
              <a:rPr lang="sl-SI" altLang="sl-SI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 bilo omejitve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28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 z omejitvijo vpisa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POSTOPEK PRI OMEJITVI VPISA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izbor števila kandidatov, ki obsega 90% od števila prostih vpisnih mest za novince.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2.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na preostalih 10% vpisnih mest v izobraževalnih programih se izbere kandidate izmed vseh še neprijavljenih kandidatov, ki niso bili uspešni v 1. krogu. 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Uvrstitev prijavljenih kandidatov na 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seznam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glede na doseženo število točk. 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67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SŠ, ki imajo omejitev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b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sl-SI" altLang="sl-SI" sz="2600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, ki imajo omejitev vpisa, upoštevajo:</a:t>
            </a:r>
          </a:p>
          <a:p>
            <a:pPr>
              <a:lnSpc>
                <a:spcPct val="80000"/>
              </a:lnSpc>
            </a:pPr>
            <a:r>
              <a:rPr lang="sl-SI" altLang="sl-SI" sz="2600" b="1" u="sng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zaključne ocene obveznih predmetov  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 7., 8. in 9. razreda,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Skupaj učenec lahko dobi največ 175 točk.</a:t>
            </a:r>
            <a:r>
              <a:rPr lang="sl-SI" altLang="sl-SI" sz="2600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učence, ki se želijo vpisati v program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za izbiro med njimi uporabijo enaka merila in uspešno opravljen preizkus nadarjenosti.</a:t>
            </a:r>
          </a:p>
          <a:p>
            <a:pPr algn="l">
              <a:lnSpc>
                <a:spcPct val="80000"/>
              </a:lnSpc>
            </a:pPr>
            <a:endParaRPr lang="sl-SI" altLang="sl-SI" sz="2600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izbiro med učenci, ki se vpisujejo v program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športni oddelek,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uporabijo enaka merila in športni dosežki: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A se prišteje 10 točk in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B se prišteje 5 točk.</a:t>
            </a: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9877" y="16421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66060" cy="89697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Izračun točk za vpis v SŠ </a:t>
            </a:r>
            <a:endParaRPr lang="sl-SI" dirty="0">
              <a:solidFill>
                <a:srgbClr val="F030BE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04756"/>
              </p:ext>
            </p:extLst>
          </p:nvPr>
        </p:nvGraphicFramePr>
        <p:xfrm>
          <a:off x="1907704" y="908720"/>
          <a:ext cx="6118787" cy="5704308"/>
        </p:xfrm>
        <a:graphic>
          <a:graphicData uri="http://schemas.openxmlformats.org/drawingml/2006/table">
            <a:tbl>
              <a:tblPr firstRow="1" bandRow="1">
                <a:effectLst>
                  <a:outerShdw blurRad="977900" dist="508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043580"/>
                <a:gridCol w="1350436"/>
                <a:gridCol w="1350436"/>
                <a:gridCol w="1374335"/>
              </a:tblGrid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slovenščina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tuji jezik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likovna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glasbena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geografija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zgodovina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držav. vzg. in etika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fizika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kemija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naravoslovje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tehnika in tehnologija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športna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Rezultati NPZ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4613" y="1628800"/>
            <a:ext cx="8064896" cy="38884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se v prvem oziroma drugem krogu izbirnega postopka na spodnji meji razvrsti več kandidatov z istim številom točk, se izbira med njimi opravi na podlagi točk, doseženih na nacionalnih preizkusih znanja iz </a:t>
            </a:r>
            <a:r>
              <a:rPr lang="sl-SI" altLang="sl-SI" dirty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slovenščine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matematike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lnSpc>
                <a:spcPct val="80000"/>
              </a:lnSpc>
            </a:pPr>
            <a:endParaRPr lang="sl-SI" altLang="sl-SI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altLang="sl-SI" sz="3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boste imeli kakršnakoli vprašanja, se obrnite na svetovalno službo izbrane srednje šole!</a:t>
            </a: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11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4885</TotalTime>
  <Words>1206</Words>
  <Application>Microsoft Office PowerPoint</Application>
  <PresentationFormat>Diaprojekcija na zaslonu (4:3)</PresentationFormat>
  <Paragraphs>298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Roditeljski sestanek  9. razred maj 2018</vt:lpstr>
      <vt:lpstr> Vpis v SŠ: </vt:lpstr>
      <vt:lpstr> Vpis v SŠ: </vt:lpstr>
      <vt:lpstr> Vpis v SŠ: </vt:lpstr>
      <vt:lpstr> Vpis v SŠ: </vt:lpstr>
      <vt:lpstr> Vpis v SŠ z omejitvijo vpisa: </vt:lpstr>
      <vt:lpstr> Vpis v SŠ, ki imajo omejitev: </vt:lpstr>
      <vt:lpstr>Izračun točk za vpis v SŠ </vt:lpstr>
      <vt:lpstr> Rezultati NPZ </vt:lpstr>
      <vt:lpstr>Postopek vpisa v SŠ</vt:lpstr>
      <vt:lpstr> Štipendije </vt:lpstr>
      <vt:lpstr> Kadrovske štipendije </vt:lpstr>
      <vt:lpstr> Državne štipendije </vt:lpstr>
      <vt:lpstr> Zoisove štipendije </vt:lpstr>
      <vt:lpstr> Štipendije za deficitarne poklice </vt:lpstr>
      <vt:lpstr> Štipendije za deficitarne poklice </vt:lpstr>
      <vt:lpstr> Štipendije za deficitarne poklice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Svetovanje</dc:creator>
  <cp:lastModifiedBy>Svetovanje</cp:lastModifiedBy>
  <cp:revision>133</cp:revision>
  <dcterms:created xsi:type="dcterms:W3CDTF">2017-05-10T11:25:06Z</dcterms:created>
  <dcterms:modified xsi:type="dcterms:W3CDTF">2018-05-17T08:01:56Z</dcterms:modified>
</cp:coreProperties>
</file>